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15"/>
  </p:notesMasterIdLst>
  <p:handoutMasterIdLst>
    <p:handoutMasterId r:id="rId16"/>
  </p:handoutMasterIdLst>
  <p:sldIdLst>
    <p:sldId id="258" r:id="rId3"/>
    <p:sldId id="330" r:id="rId4"/>
    <p:sldId id="343" r:id="rId5"/>
    <p:sldId id="290" r:id="rId6"/>
    <p:sldId id="339" r:id="rId7"/>
    <p:sldId id="308" r:id="rId8"/>
    <p:sldId id="340" r:id="rId9"/>
    <p:sldId id="342" r:id="rId10"/>
    <p:sldId id="341" r:id="rId11"/>
    <p:sldId id="310" r:id="rId12"/>
    <p:sldId id="325" r:id="rId13"/>
    <p:sldId id="282" r:id="rId14"/>
  </p:sldIdLst>
  <p:sldSz cx="9144000" cy="5141913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7" userDrawn="1">
          <p15:clr>
            <a:srgbClr val="A4A3A4"/>
          </p15:clr>
        </p15:guide>
        <p15:guide id="2" pos="278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734207-E10B-8400-CFE5-5ECE8782EAD1}" name="T204613" initials="TT" userId="S::T204613@it.tencent.com::dc452da3-ed65-4683-ad2f-3377c64dacd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075"/>
    <a:srgbClr val="37B0E8"/>
    <a:srgbClr val="F0F1F3"/>
    <a:srgbClr val="54667A"/>
    <a:srgbClr val="586B7F"/>
    <a:srgbClr val="62768C"/>
    <a:srgbClr val="354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2" autoAdjust="0"/>
    <p:restoredTop sz="94660"/>
  </p:normalViewPr>
  <p:slideViewPr>
    <p:cSldViewPr showGuides="1">
      <p:cViewPr varScale="1">
        <p:scale>
          <a:sx n="88" d="100"/>
          <a:sy n="88" d="100"/>
        </p:scale>
        <p:origin x="931" y="53"/>
      </p:cViewPr>
      <p:guideLst>
        <p:guide orient="horz" pos="1687"/>
        <p:guide pos="2789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851A6-0E57-4F08-8F18-4063E67D8C77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B2117-38C4-4C7F-A953-332D938357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338708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4515172"/>
            <a:ext cx="9144000" cy="626741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15"/>
            <a:ext cx="2057400" cy="438729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15"/>
            <a:ext cx="6019800" cy="438729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2026/1/14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" y="0"/>
            <a:ext cx="1279524" cy="5141913"/>
          </a:xfrm>
          <a:prstGeom prst="rect">
            <a:avLst/>
          </a:prstGeom>
          <a:solidFill>
            <a:srgbClr val="54667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279525" y="568056"/>
            <a:ext cx="786447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-1"/>
            <a:ext cx="395536" cy="5141913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907704" y="4900798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2026/1/14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35788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76746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817703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58661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9"/>
          <p:cNvSpPr>
            <a:spLocks noEditPoints="1"/>
          </p:cNvSpPr>
          <p:nvPr/>
        </p:nvSpPr>
        <p:spPr bwMode="auto">
          <a:xfrm>
            <a:off x="8675447" y="92075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475572" y="7179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8307349" y="72219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7906118" y="72068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7047488" y="77985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13215" y="94248"/>
            <a:ext cx="132594" cy="132592"/>
            <a:chOff x="8689063" y="2493438"/>
            <a:chExt cx="156623" cy="156623"/>
          </a:xfrm>
        </p:grpSpPr>
        <p:sp>
          <p:nvSpPr>
            <p:cNvPr id="27" name="矩形 26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5809" y="94248"/>
            <a:ext cx="132594" cy="132592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1" name="直接连接符 60"/>
          <p:cNvCxnSpPr/>
          <p:nvPr/>
        </p:nvCxnSpPr>
        <p:spPr>
          <a:xfrm>
            <a:off x="1107636" y="2729223"/>
            <a:ext cx="6897298" cy="0"/>
          </a:xfrm>
          <a:prstGeom prst="line">
            <a:avLst/>
          </a:prstGeom>
          <a:noFill/>
          <a:ln w="28575" cap="flat" cmpd="sng" algn="ctr">
            <a:solidFill>
              <a:srgbClr val="4B6075"/>
            </a:solidFill>
            <a:prstDash val="solid"/>
            <a:miter lim="800000"/>
          </a:ln>
          <a:effectLst/>
        </p:spPr>
      </p:cxnSp>
      <p:grpSp>
        <p:nvGrpSpPr>
          <p:cNvPr id="65" name="组合 64"/>
          <p:cNvGrpSpPr/>
          <p:nvPr/>
        </p:nvGrpSpPr>
        <p:grpSpPr>
          <a:xfrm>
            <a:off x="3759230" y="2882219"/>
            <a:ext cx="231813" cy="231701"/>
            <a:chOff x="3785450" y="3161055"/>
            <a:chExt cx="504762" cy="504762"/>
          </a:xfrm>
        </p:grpSpPr>
        <p:sp>
          <p:nvSpPr>
            <p:cNvPr id="66" name="椭圆 65"/>
            <p:cNvSpPr/>
            <p:nvPr/>
          </p:nvSpPr>
          <p:spPr>
            <a:xfrm>
              <a:off x="3785450" y="3161055"/>
              <a:ext cx="504762" cy="504762"/>
            </a:xfrm>
            <a:prstGeom prst="ellipse">
              <a:avLst/>
            </a:prstGeom>
            <a:solidFill>
              <a:srgbClr val="4A5F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Freeform 96"/>
            <p:cNvSpPr>
              <a:spLocks noChangeArrowheads="1"/>
            </p:cNvSpPr>
            <p:nvPr/>
          </p:nvSpPr>
          <p:spPr bwMode="auto">
            <a:xfrm>
              <a:off x="3892876" y="3261557"/>
              <a:ext cx="289909" cy="279400"/>
            </a:xfrm>
            <a:custGeom>
              <a:avLst/>
              <a:gdLst>
                <a:gd name="T0" fmla="*/ 78442719 w 602"/>
                <a:gd name="T1" fmla="*/ 71923702 h 580"/>
                <a:gd name="T2" fmla="*/ 78442719 w 602"/>
                <a:gd name="T3" fmla="*/ 71923702 h 580"/>
                <a:gd name="T4" fmla="*/ 78442719 w 602"/>
                <a:gd name="T5" fmla="*/ 71923702 h 580"/>
                <a:gd name="T6" fmla="*/ 74657633 w 602"/>
                <a:gd name="T7" fmla="*/ 75578543 h 580"/>
                <a:gd name="T8" fmla="*/ 3654665 w 602"/>
                <a:gd name="T9" fmla="*/ 75578543 h 580"/>
                <a:gd name="T10" fmla="*/ 0 w 602"/>
                <a:gd name="T11" fmla="*/ 71923702 h 580"/>
                <a:gd name="T12" fmla="*/ 0 w 602"/>
                <a:gd name="T13" fmla="*/ 71923702 h 580"/>
                <a:gd name="T14" fmla="*/ 0 w 602"/>
                <a:gd name="T15" fmla="*/ 71923702 h 580"/>
                <a:gd name="T16" fmla="*/ 10180751 w 602"/>
                <a:gd name="T17" fmla="*/ 53518347 h 580"/>
                <a:gd name="T18" fmla="*/ 21274806 w 602"/>
                <a:gd name="T19" fmla="*/ 49733080 h 580"/>
                <a:gd name="T20" fmla="*/ 30411109 w 602"/>
                <a:gd name="T21" fmla="*/ 46077877 h 580"/>
                <a:gd name="T22" fmla="*/ 30411109 w 602"/>
                <a:gd name="T23" fmla="*/ 38637768 h 580"/>
                <a:gd name="T24" fmla="*/ 26756804 w 602"/>
                <a:gd name="T25" fmla="*/ 29500304 h 580"/>
                <a:gd name="T26" fmla="*/ 24929472 w 602"/>
                <a:gd name="T27" fmla="*/ 25845463 h 580"/>
                <a:gd name="T28" fmla="*/ 25843138 w 602"/>
                <a:gd name="T29" fmla="*/ 19318704 h 580"/>
                <a:gd name="T30" fmla="*/ 24929472 w 602"/>
                <a:gd name="T31" fmla="*/ 12009021 h 580"/>
                <a:gd name="T32" fmla="*/ 39678193 w 602"/>
                <a:gd name="T33" fmla="*/ 0 h 580"/>
                <a:gd name="T34" fmla="*/ 53513248 w 602"/>
                <a:gd name="T35" fmla="*/ 12009021 h 580"/>
                <a:gd name="T36" fmla="*/ 52599581 w 602"/>
                <a:gd name="T37" fmla="*/ 19318704 h 580"/>
                <a:gd name="T38" fmla="*/ 54426914 w 602"/>
                <a:gd name="T39" fmla="*/ 25845463 h 580"/>
                <a:gd name="T40" fmla="*/ 51685915 w 602"/>
                <a:gd name="T41" fmla="*/ 29500304 h 580"/>
                <a:gd name="T42" fmla="*/ 48031249 w 602"/>
                <a:gd name="T43" fmla="*/ 38637768 h 580"/>
                <a:gd name="T44" fmla="*/ 48031249 w 602"/>
                <a:gd name="T45" fmla="*/ 46077877 h 580"/>
                <a:gd name="T46" fmla="*/ 57167913 w 602"/>
                <a:gd name="T47" fmla="*/ 49733080 h 580"/>
                <a:gd name="T48" fmla="*/ 69175635 w 602"/>
                <a:gd name="T49" fmla="*/ 53518347 h 580"/>
                <a:gd name="T50" fmla="*/ 78442719 w 602"/>
                <a:gd name="T51" fmla="*/ 71923702 h 5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02" h="580">
                  <a:moveTo>
                    <a:pt x="601" y="551"/>
                  </a:moveTo>
                  <a:lnTo>
                    <a:pt x="601" y="551"/>
                  </a:lnTo>
                  <a:cubicBezTo>
                    <a:pt x="601" y="572"/>
                    <a:pt x="594" y="579"/>
                    <a:pt x="572" y="579"/>
                  </a:cubicBezTo>
                  <a:cubicBezTo>
                    <a:pt x="28" y="579"/>
                    <a:pt x="28" y="579"/>
                    <a:pt x="28" y="579"/>
                  </a:cubicBezTo>
                  <a:cubicBezTo>
                    <a:pt x="14" y="579"/>
                    <a:pt x="0" y="572"/>
                    <a:pt x="0" y="551"/>
                  </a:cubicBezTo>
                  <a:cubicBezTo>
                    <a:pt x="0" y="551"/>
                    <a:pt x="0" y="452"/>
                    <a:pt x="78" y="410"/>
                  </a:cubicBezTo>
                  <a:cubicBezTo>
                    <a:pt x="120" y="388"/>
                    <a:pt x="106" y="410"/>
                    <a:pt x="163" y="381"/>
                  </a:cubicBezTo>
                  <a:cubicBezTo>
                    <a:pt x="219" y="360"/>
                    <a:pt x="233" y="353"/>
                    <a:pt x="233" y="353"/>
                  </a:cubicBezTo>
                  <a:cubicBezTo>
                    <a:pt x="233" y="296"/>
                    <a:pt x="233" y="296"/>
                    <a:pt x="233" y="296"/>
                  </a:cubicBezTo>
                  <a:cubicBezTo>
                    <a:pt x="233" y="296"/>
                    <a:pt x="212" y="275"/>
                    <a:pt x="205" y="226"/>
                  </a:cubicBezTo>
                  <a:cubicBezTo>
                    <a:pt x="191" y="233"/>
                    <a:pt x="191" y="212"/>
                    <a:pt x="191" y="198"/>
                  </a:cubicBezTo>
                  <a:cubicBezTo>
                    <a:pt x="191" y="183"/>
                    <a:pt x="184" y="148"/>
                    <a:pt x="198" y="148"/>
                  </a:cubicBezTo>
                  <a:cubicBezTo>
                    <a:pt x="191" y="127"/>
                    <a:pt x="191" y="99"/>
                    <a:pt x="191" y="92"/>
                  </a:cubicBezTo>
                  <a:cubicBezTo>
                    <a:pt x="198" y="49"/>
                    <a:pt x="240" y="0"/>
                    <a:pt x="304" y="0"/>
                  </a:cubicBezTo>
                  <a:cubicBezTo>
                    <a:pt x="375" y="0"/>
                    <a:pt x="410" y="49"/>
                    <a:pt x="410" y="92"/>
                  </a:cubicBezTo>
                  <a:cubicBezTo>
                    <a:pt x="410" y="99"/>
                    <a:pt x="410" y="127"/>
                    <a:pt x="403" y="148"/>
                  </a:cubicBezTo>
                  <a:cubicBezTo>
                    <a:pt x="424" y="148"/>
                    <a:pt x="417" y="183"/>
                    <a:pt x="417" y="198"/>
                  </a:cubicBezTo>
                  <a:cubicBezTo>
                    <a:pt x="417" y="212"/>
                    <a:pt x="410" y="233"/>
                    <a:pt x="396" y="226"/>
                  </a:cubicBezTo>
                  <a:cubicBezTo>
                    <a:pt x="389" y="275"/>
                    <a:pt x="368" y="296"/>
                    <a:pt x="368" y="296"/>
                  </a:cubicBezTo>
                  <a:cubicBezTo>
                    <a:pt x="368" y="353"/>
                    <a:pt x="368" y="353"/>
                    <a:pt x="368" y="353"/>
                  </a:cubicBezTo>
                  <a:cubicBezTo>
                    <a:pt x="368" y="353"/>
                    <a:pt x="382" y="360"/>
                    <a:pt x="438" y="381"/>
                  </a:cubicBezTo>
                  <a:cubicBezTo>
                    <a:pt x="502" y="410"/>
                    <a:pt x="481" y="388"/>
                    <a:pt x="530" y="410"/>
                  </a:cubicBezTo>
                  <a:cubicBezTo>
                    <a:pt x="601" y="452"/>
                    <a:pt x="601" y="551"/>
                    <a:pt x="601" y="551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1" name="TextBox 10"/>
          <p:cNvSpPr txBox="1"/>
          <p:nvPr/>
        </p:nvSpPr>
        <p:spPr>
          <a:xfrm>
            <a:off x="4055775" y="2858978"/>
            <a:ext cx="1335405" cy="25273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defTabSz="685800"/>
            <a:r>
              <a:rPr lang="en-US" altLang="zh-CN" sz="12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Zhang, WenXiao</a:t>
            </a:r>
            <a:endParaRPr lang="zh-CN" altLang="en-US" sz="1200" dirty="0">
              <a:solidFill>
                <a:srgbClr val="4B60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99160" y="1899285"/>
            <a:ext cx="738632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altLang="zh-CN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3D Gaussian Splatting </a:t>
            </a:r>
            <a:r>
              <a:rPr lang="ja-JP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を</a:t>
            </a:r>
            <a:r>
              <a:rPr lang="zh-CN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</a:t>
            </a:r>
            <a:r>
              <a:rPr lang="ja-JP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いたインタラクティブな</a:t>
            </a:r>
            <a:r>
              <a:rPr lang="en-US" altLang="zh-CN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VR</a:t>
            </a:r>
            <a:r>
              <a:rPr lang="ja-JP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システムの</a:t>
            </a:r>
            <a:r>
              <a:rPr lang="zh-CN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構築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-1" y="2756495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81" name="矩形 80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83" name="矩形 82"/>
          <p:cNvSpPr/>
          <p:nvPr/>
        </p:nvSpPr>
        <p:spPr>
          <a:xfrm>
            <a:off x="486702" y="20360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研究现状</a:t>
            </a:r>
          </a:p>
        </p:txBody>
      </p:sp>
      <p:sp>
        <p:nvSpPr>
          <p:cNvPr id="85" name="矩形 84"/>
          <p:cNvSpPr/>
          <p:nvPr/>
        </p:nvSpPr>
        <p:spPr>
          <a:xfrm>
            <a:off x="486704" y="2432846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研究问题</a:t>
            </a:r>
          </a:p>
        </p:txBody>
      </p:sp>
      <p:sp>
        <p:nvSpPr>
          <p:cNvPr id="86" name="矩形 85"/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87" name="矩形 86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预期成果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89" name="矩形 88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92" name="矩形 91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39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1732279" y="1848965"/>
            <a:ext cx="6940550" cy="116737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</a:t>
            </a:r>
            <a:r>
              <a:rPr lang="en-US" altLang="zh-CN" sz="12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</a:t>
            </a:r>
          </a:p>
          <a:p>
            <a:pPr marL="171450" indent="-171450">
              <a:lnSpc>
                <a:spcPct val="150000"/>
              </a:lnSpc>
            </a:pPr>
            <a:r>
              <a:rPr lang="en-US" altLang="ja-JP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</a:t>
            </a:r>
            <a:r>
              <a:rPr lang="ja-JP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シーンにおける</a:t>
            </a:r>
            <a:r>
              <a:rPr lang="en-US" altLang="ja-JP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3DGS</a:t>
            </a:r>
            <a:r>
              <a:rPr lang="ja-JP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のリアルタイムレンダリング性能を向上させるだけでなく、点群の編集可能性と動的な相互作用を実現し、ユーザーが仮想環境で三次元オブジェクトを自然に操作・変更できるようにすることを含みます。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-1" y="3147020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研究計画</a:t>
            </a:r>
          </a:p>
        </p:txBody>
      </p:sp>
      <p:sp>
        <p:nvSpPr>
          <p:cNvPr id="81" name="矩形 80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83" name="矩形 82"/>
          <p:cNvSpPr/>
          <p:nvPr/>
        </p:nvSpPr>
        <p:spPr>
          <a:xfrm>
            <a:off x="486702" y="20360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研究现状</a:t>
            </a:r>
          </a:p>
        </p:txBody>
      </p:sp>
      <p:sp>
        <p:nvSpPr>
          <p:cNvPr id="85" name="矩形 84"/>
          <p:cNvSpPr/>
          <p:nvPr/>
        </p:nvSpPr>
        <p:spPr>
          <a:xfrm>
            <a:off x="486704" y="2432846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研究问题</a:t>
            </a:r>
          </a:p>
        </p:txBody>
      </p:sp>
      <p:sp>
        <p:nvSpPr>
          <p:cNvPr id="86" name="矩形 85"/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89" name="矩形 88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92" name="矩形 91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39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研究計画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B8D3D5D-F572-BF46-9ED5-44C5E1F3B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812857"/>
              </p:ext>
            </p:extLst>
          </p:nvPr>
        </p:nvGraphicFramePr>
        <p:xfrm>
          <a:off x="2195736" y="1298218"/>
          <a:ext cx="5832648" cy="2807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327">
                  <a:extLst>
                    <a:ext uri="{9D8B030D-6E8A-4147-A177-3AD203B41FA5}">
                      <a16:colId xmlns:a16="http://schemas.microsoft.com/office/drawing/2014/main" val="2804039618"/>
                    </a:ext>
                  </a:extLst>
                </a:gridCol>
                <a:gridCol w="4041321">
                  <a:extLst>
                    <a:ext uri="{9D8B030D-6E8A-4147-A177-3AD203B41FA5}">
                      <a16:colId xmlns:a16="http://schemas.microsoft.com/office/drawing/2014/main" val="4293751242"/>
                    </a:ext>
                  </a:extLst>
                </a:gridCol>
              </a:tblGrid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b="0" i="0" dirty="0">
                          <a:ea typeface="Meiryo" panose="020B0604030504040204" pitchFamily="34" charset="-128"/>
                        </a:rPr>
                        <a:t>スケジュール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n w="6350">
                            <a:noFill/>
                          </a:ln>
                          <a:solidFill>
                            <a:schemeClr val="bg1"/>
                          </a:solidFill>
                          <a:latin typeface="Impact" panose="020B0806030902050204" pitchFamily="34" charset="0"/>
                          <a:ea typeface="微软雅黑" panose="020B0503020204020204" pitchFamily="34" charset="-122"/>
                        </a:rPr>
                        <a:t>計画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30891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M1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第一学期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先行研究</a:t>
                      </a:r>
                      <a:r>
                        <a:rPr lang="ja-JP" altLang="en-US" sz="1400" dirty="0"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および実験用のコードフレームワークを構築</a:t>
                      </a:r>
                      <a:endParaRPr lang="en-US" altLang="zh-CN" sz="1400" dirty="0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713817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M1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第二学期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実験と手法の改善を並行して行います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898522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M2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第一学期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学術会議またはジャーナルへの投稿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610307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M2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第二学期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卒業論文の準備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66273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35788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76746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817703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58661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9"/>
          <p:cNvSpPr>
            <a:spLocks noEditPoints="1"/>
          </p:cNvSpPr>
          <p:nvPr/>
        </p:nvSpPr>
        <p:spPr bwMode="auto">
          <a:xfrm>
            <a:off x="8675447" y="92075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475572" y="7179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8307349" y="72219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7906118" y="72068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7047488" y="77985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13215" y="94248"/>
            <a:ext cx="132594" cy="132592"/>
            <a:chOff x="8689063" y="2493438"/>
            <a:chExt cx="156623" cy="156623"/>
          </a:xfrm>
        </p:grpSpPr>
        <p:sp>
          <p:nvSpPr>
            <p:cNvPr id="27" name="矩形 26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5809" y="94248"/>
            <a:ext cx="132594" cy="132592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2630320" y="2253083"/>
            <a:ext cx="3549672" cy="654015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pPr algn="r"/>
            <a:r>
              <a:rPr lang="zh-CN" altLang="en-US" sz="38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感谢老师的指导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2604099" y="3116992"/>
            <a:ext cx="3646391" cy="0"/>
          </a:xfrm>
          <a:prstGeom prst="line">
            <a:avLst/>
          </a:prstGeom>
          <a:ln w="28575">
            <a:solidFill>
              <a:srgbClr val="4B6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3972133" y="986780"/>
            <a:ext cx="887899" cy="887471"/>
            <a:chOff x="5364480" y="1371600"/>
            <a:chExt cx="1513840" cy="1513840"/>
          </a:xfrm>
        </p:grpSpPr>
        <p:sp>
          <p:nvSpPr>
            <p:cNvPr id="35" name="椭圆 34"/>
            <p:cNvSpPr/>
            <p:nvPr/>
          </p:nvSpPr>
          <p:spPr>
            <a:xfrm>
              <a:off x="5364480" y="1371600"/>
              <a:ext cx="1513840" cy="1513840"/>
            </a:xfrm>
            <a:prstGeom prst="ellipse">
              <a:avLst/>
            </a:prstGeom>
            <a:solidFill>
              <a:srgbClr val="4A5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 101"/>
            <p:cNvSpPr>
              <a:spLocks noChangeArrowheads="1"/>
            </p:cNvSpPr>
            <p:nvPr/>
          </p:nvSpPr>
          <p:spPr bwMode="auto">
            <a:xfrm>
              <a:off x="5576862" y="1726886"/>
              <a:ext cx="1048435" cy="803267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12" tIns="22856" rIns="45712" bIns="22856" anchor="ctr"/>
            <a:lstStyle/>
            <a:p>
              <a:pPr>
                <a:defRPr/>
              </a:pPr>
              <a:endParaRPr lang="en-US" sz="700" dirty="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555875" y="3218815"/>
            <a:ext cx="42049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Thank you for your guidance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-1" y="158878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94345" y="1653245"/>
            <a:ext cx="1100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7" name="矩形 26"/>
          <p:cNvSpPr/>
          <p:nvPr/>
        </p:nvSpPr>
        <p:spPr>
          <a:xfrm>
            <a:off x="490077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</a:p>
        </p:txBody>
      </p:sp>
      <p:sp>
        <p:nvSpPr>
          <p:cNvPr id="28" name="矩形 27"/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29" name="矩形 28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预期成果</a:t>
            </a:r>
          </a:p>
        </p:txBody>
      </p:sp>
      <p:sp>
        <p:nvSpPr>
          <p:cNvPr id="46" name="矩形 45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35696" y="840958"/>
            <a:ext cx="6353810" cy="4556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一种利用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高斯球作为显式表示的技术，通过直接优化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高斯的空间分布与外观属性，从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2D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图像中重建场景并实现照片级实时渲染。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95" y="1907478"/>
            <a:ext cx="3396946" cy="191361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61" y="1817068"/>
            <a:ext cx="1354656" cy="90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32" y="1817068"/>
            <a:ext cx="1354656" cy="90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98" y="2973419"/>
            <a:ext cx="1354656" cy="90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32" y="2973419"/>
            <a:ext cx="1354656" cy="9000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915816" y="390360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5" name="箭头: 右 24"/>
          <p:cNvSpPr/>
          <p:nvPr/>
        </p:nvSpPr>
        <p:spPr>
          <a:xfrm>
            <a:off x="4716016" y="2762089"/>
            <a:ext cx="592023" cy="21132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333989" y="425158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不同视角的图像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222321" y="424645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重建后的三维场景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563D5-4067-4EAF-71C9-A29FF8C54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68093E5-0BF5-8592-E0DA-4C5AB63D9ED8}"/>
              </a:ext>
            </a:extLst>
          </p:cNvPr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851967B-5C74-54F1-3347-7D63469EB947}"/>
              </a:ext>
            </a:extLst>
          </p:cNvPr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DB378CE-E1D7-E15D-EDD4-58B5AEF7B8F4}"/>
              </a:ext>
            </a:extLst>
          </p:cNvPr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19239B4-8C9F-A659-BAA4-1E776940AFEC}"/>
              </a:ext>
            </a:extLst>
          </p:cNvPr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F33A4B6-DA44-6513-BE41-F4BF4ADB8D5C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16BDA9B-E865-D2DB-7187-4C47D40893A7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>
              <a:extLst>
                <a:ext uri="{FF2B5EF4-FFF2-40B4-BE49-F238E27FC236}">
                  <a16:creationId xmlns:a16="http://schemas.microsoft.com/office/drawing/2014/main" id="{49ADF55A-02F2-4349-92C5-E9EC4A581B53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0EE4F3A-5E97-5449-998A-9D6C8055AED4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255F3CF-A38C-7BB1-19B9-9CBB7A54E0AE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>
              <a:extLst>
                <a:ext uri="{FF2B5EF4-FFF2-40B4-BE49-F238E27FC236}">
                  <a16:creationId xmlns:a16="http://schemas.microsoft.com/office/drawing/2014/main" id="{5AAD887F-8AE4-9F53-7A6F-6AED75684AFC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F8A7A2AD-6DCF-835B-7EB2-C779647A683A}"/>
              </a:ext>
            </a:extLst>
          </p:cNvPr>
          <p:cNvSpPr/>
          <p:nvPr/>
        </p:nvSpPr>
        <p:spPr>
          <a:xfrm>
            <a:off x="-1" y="158878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F6F09AD0-2A72-4F78-E8B6-F46B44A3E201}"/>
              </a:ext>
            </a:extLst>
          </p:cNvPr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BB0CDE30-D8DF-0BB2-327F-F840349D7299}"/>
              </a:ext>
            </a:extLst>
          </p:cNvPr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1440E2C5-48E7-4B45-49C1-2CDCE94A56E9}"/>
              </a:ext>
            </a:extLst>
          </p:cNvPr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FDC32DAD-5073-8725-BEC4-C3E15FBB441A}"/>
              </a:ext>
            </a:extLst>
          </p:cNvPr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D5221E3-8276-9FA6-BB2A-BA846381AD75}"/>
              </a:ext>
            </a:extLst>
          </p:cNvPr>
          <p:cNvSpPr/>
          <p:nvPr/>
        </p:nvSpPr>
        <p:spPr>
          <a:xfrm>
            <a:off x="294345" y="1653245"/>
            <a:ext cx="1100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20642B6-FE24-1F90-2D50-7F76BDBF61C2}"/>
              </a:ext>
            </a:extLst>
          </p:cNvPr>
          <p:cNvSpPr/>
          <p:nvPr/>
        </p:nvSpPr>
        <p:spPr>
          <a:xfrm>
            <a:off x="490077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03650EC-5410-40E7-E0CB-EBF11DC50D42}"/>
              </a:ext>
            </a:extLst>
          </p:cNvPr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0B99660-E755-2B76-7831-2D97C88C7A0D}"/>
              </a:ext>
            </a:extLst>
          </p:cNvPr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A2A39B5B-E73A-99E7-A8D9-B333BD23A532}"/>
              </a:ext>
            </a:extLst>
          </p:cNvPr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7CEE272-C783-35B9-7D97-6164F655A0FA}"/>
              </a:ext>
            </a:extLst>
          </p:cNvPr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预期成果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01B799A-A9A7-3861-92E3-CD29DD3CF80E}"/>
              </a:ext>
            </a:extLst>
          </p:cNvPr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AF3EE63-EA8F-8A0A-769F-66D524245513}"/>
              </a:ext>
            </a:extLst>
          </p:cNvPr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D87FE89-DC06-4D64-C23C-A8A451D5E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31" y="865840"/>
            <a:ext cx="7349685" cy="153118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376242F-D629-5E32-9CA1-0C6D755835F8}"/>
              </a:ext>
            </a:extLst>
          </p:cNvPr>
          <p:cNvSpPr txBox="1"/>
          <p:nvPr/>
        </p:nvSpPr>
        <p:spPr>
          <a:xfrm>
            <a:off x="4123508" y="211182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AB264C4-1E60-58DB-DB22-4A0F627C3C8B}"/>
              </a:ext>
            </a:extLst>
          </p:cNvPr>
          <p:cNvSpPr txBox="1"/>
          <p:nvPr/>
        </p:nvSpPr>
        <p:spPr>
          <a:xfrm>
            <a:off x="1317448" y="3422712"/>
            <a:ext cx="6582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该技术首先用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sfm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技术得到初始点云，再初始化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高斯的属性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位置，旋转系数，缩放系数，颜色系数，密度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。再收集摄像机发射到每个像素的射线所穿过的高斯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这一步可以通过光栅化加速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，使用体渲染公式计算得到最终的渲染图像。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8E57439-3A89-D105-08B8-CAF8EC3C67BD}"/>
              </a:ext>
            </a:extLst>
          </p:cNvPr>
          <p:cNvSpPr txBox="1"/>
          <p:nvPr/>
        </p:nvSpPr>
        <p:spPr>
          <a:xfrm>
            <a:off x="1710284" y="2697141"/>
            <a:ext cx="2031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Volume Render Equation:</a:t>
            </a:r>
            <a:endParaRPr lang="zh-CN" altLang="en-US" sz="1200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2380FE85-80F6-C049-9A60-0607A8F63D48}"/>
              </a:ext>
            </a:extLst>
          </p:cNvPr>
          <p:cNvCxnSpPr>
            <a:cxnSpLocks/>
          </p:cNvCxnSpPr>
          <p:nvPr/>
        </p:nvCxnSpPr>
        <p:spPr>
          <a:xfrm rot="16200000">
            <a:off x="7308304" y="250901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ED41C359-BAFB-838D-7AA1-C0CA3ACDD4D4}"/>
              </a:ext>
            </a:extLst>
          </p:cNvPr>
          <p:cNvSpPr/>
          <p:nvPr/>
        </p:nvSpPr>
        <p:spPr>
          <a:xfrm rot="1465172">
            <a:off x="7296453" y="3163063"/>
            <a:ext cx="324408" cy="1440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C6F8F7A5-7316-98C2-FCEF-FBB7064DCB74}"/>
              </a:ext>
            </a:extLst>
          </p:cNvPr>
          <p:cNvSpPr/>
          <p:nvPr/>
        </p:nvSpPr>
        <p:spPr>
          <a:xfrm>
            <a:off x="7467474" y="2947474"/>
            <a:ext cx="432048" cy="1372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B96FD170-13D2-282E-D6F6-A8231EB8C35B}"/>
              </a:ext>
            </a:extLst>
          </p:cNvPr>
          <p:cNvSpPr/>
          <p:nvPr/>
        </p:nvSpPr>
        <p:spPr>
          <a:xfrm rot="19933473">
            <a:off x="7812871" y="2592487"/>
            <a:ext cx="252692" cy="42777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111C906A-54C6-8367-5B5B-A08113DCC30C}"/>
              </a:ext>
            </a:extLst>
          </p:cNvPr>
          <p:cNvSpPr/>
          <p:nvPr/>
        </p:nvSpPr>
        <p:spPr>
          <a:xfrm>
            <a:off x="7845369" y="3180975"/>
            <a:ext cx="432048" cy="137227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A7F13544-5632-C486-00FB-337EDB0F5BA5}"/>
              </a:ext>
            </a:extLst>
          </p:cNvPr>
          <p:cNvSpPr/>
          <p:nvPr/>
        </p:nvSpPr>
        <p:spPr>
          <a:xfrm>
            <a:off x="7165567" y="2713973"/>
            <a:ext cx="432048" cy="13722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117463-5D5A-B09A-D4FA-B96BD9B3B6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69" y="2677956"/>
            <a:ext cx="2031497" cy="61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36557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-1" y="197160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方法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预期成果</a:t>
            </a: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3DGS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与</a:t>
            </a:r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结合的工作</a:t>
            </a: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07540" y="4927600"/>
            <a:ext cx="637857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Semantics-Controlled Gaussian Splatting for Outdoor Scene Reconstruction and Rendering in Virtual Reality— IEEE VR 2025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13963" y="3156756"/>
            <a:ext cx="2897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该论文通过在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高斯点中嵌入语义信息，实现了对大规模户外场景的高质量重建，并允许用户在虚拟现实（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）中对特定场景元素（如天空、水面）进行移除与替换。可以与现代游戏引擎无缝集成。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611611"/>
            <a:ext cx="6051185" cy="245102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940154" y="3209375"/>
            <a:ext cx="3230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不足：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数据采集和处理较为麻烦，需要较多不同位</a:t>
            </a: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姿的图像，再使用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colmap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重建相机位姿和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初始点云。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该方法依赖于预定义的标签，用户想编辑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与预定义标签集不一致的场景物体会很困难。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-1" y="197160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方法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预期成果</a:t>
            </a: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3DGS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与</a:t>
            </a:r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结合的工作</a:t>
            </a: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540" y="681355"/>
            <a:ext cx="6748145" cy="23736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33990" y="4970580"/>
            <a:ext cx="5695756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VRSplat: Fast and Robust Gaussian Splatting for Virtual Reality — PACMCGIT 2025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15745" y="3188970"/>
            <a:ext cx="3048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VRSplat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根据人眼注视点将图像划分为不同大小的瓦片（Tiles）——中心高分辨率区域使用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16x16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像素的小瓦片，外围低分辨率区域使用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32x32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像素的大瓦片，并利用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visibility culling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剔除掉不在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显示器上渲染的部分。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484495" y="3229610"/>
            <a:ext cx="304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不足：</a:t>
            </a:r>
          </a:p>
          <a:p>
            <a:pPr algn="l">
              <a:buClrTx/>
              <a:buSzTx/>
              <a:buFontTx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对物体细节处表现的不够精确。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渲染流水线仍然有优化空间。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-1" y="2368389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867400" y="243283"/>
            <a:ext cx="2665040" cy="32258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81" name="矩形 80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83" name="矩形 82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86" name="矩形 85"/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87" name="矩形 86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预期成果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89" name="矩形 88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92" name="矩形 91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39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Rectangle 66"/>
          <p:cNvSpPr>
            <a:spLocks noChangeArrowheads="1"/>
          </p:cNvSpPr>
          <p:nvPr/>
        </p:nvSpPr>
        <p:spPr bwMode="auto">
          <a:xfrm>
            <a:off x="4233627" y="1616928"/>
            <a:ext cx="4465723" cy="25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 </a:t>
            </a:r>
          </a:p>
        </p:txBody>
      </p:sp>
      <p:sp>
        <p:nvSpPr>
          <p:cNvPr id="6" name="矩形: 圆角 32"/>
          <p:cNvSpPr/>
          <p:nvPr/>
        </p:nvSpPr>
        <p:spPr>
          <a:xfrm>
            <a:off x="3563620" y="1784350"/>
            <a:ext cx="981075" cy="111887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dust3R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75" y="1863725"/>
            <a:ext cx="591185" cy="3924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30" y="1863725"/>
            <a:ext cx="591185" cy="3924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70" y="2405380"/>
            <a:ext cx="591185" cy="39243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365" y="2397760"/>
            <a:ext cx="591185" cy="39243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3060065" y="2242185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4616450" y="2264410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32"/>
          <p:cNvSpPr/>
          <p:nvPr/>
        </p:nvSpPr>
        <p:spPr>
          <a:xfrm>
            <a:off x="5151120" y="1826260"/>
            <a:ext cx="733425" cy="111887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point</a:t>
            </a:r>
          </a:p>
          <a:p>
            <a:pPr algn="ctr"/>
            <a:r>
              <a:rPr lang="en-US" altLang="zh-CN" sz="1200" dirty="0"/>
              <a:t>map</a:t>
            </a:r>
          </a:p>
        </p:txBody>
      </p:sp>
      <p:sp>
        <p:nvSpPr>
          <p:cNvPr id="21" name="右箭头 20"/>
          <p:cNvSpPr/>
          <p:nvPr/>
        </p:nvSpPr>
        <p:spPr>
          <a:xfrm>
            <a:off x="5987415" y="2264410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过程 24"/>
          <p:cNvSpPr/>
          <p:nvPr/>
        </p:nvSpPr>
        <p:spPr>
          <a:xfrm>
            <a:off x="6588125" y="1898015"/>
            <a:ext cx="132080" cy="1080135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过程 25"/>
          <p:cNvSpPr/>
          <p:nvPr/>
        </p:nvSpPr>
        <p:spPr>
          <a:xfrm>
            <a:off x="6804025" y="1898015"/>
            <a:ext cx="132080" cy="1080135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过程 29"/>
          <p:cNvSpPr/>
          <p:nvPr/>
        </p:nvSpPr>
        <p:spPr>
          <a:xfrm>
            <a:off x="7020560" y="1898015"/>
            <a:ext cx="132080" cy="1080135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6588125" y="2239010"/>
            <a:ext cx="564515" cy="395605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MLP</a:t>
            </a:r>
          </a:p>
        </p:txBody>
      </p:sp>
      <p:sp>
        <p:nvSpPr>
          <p:cNvPr id="34" name="右箭头 33"/>
          <p:cNvSpPr/>
          <p:nvPr/>
        </p:nvSpPr>
        <p:spPr>
          <a:xfrm>
            <a:off x="7236460" y="2264410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2"/>
          <p:cNvSpPr/>
          <p:nvPr/>
        </p:nvSpPr>
        <p:spPr>
          <a:xfrm>
            <a:off x="7740650" y="1874520"/>
            <a:ext cx="733425" cy="111887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3dgs</a:t>
            </a:r>
            <a:r>
              <a:rPr lang="zh-CN" altLang="en-US" sz="1200" dirty="0"/>
              <a:t>点的属性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727200" y="3197225"/>
            <a:ext cx="6724015" cy="16814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原始的3dgs非常依赖初始化点云，但是初始化点云需要使用SFM技术输出，非常耗时在稀疏视角下效果也不好，所以使用像Dust3R这类的3d大模型来初始化点云。</a:t>
            </a:r>
          </a:p>
          <a:p>
            <a:pPr algn="l">
              <a:buClrTx/>
              <a:buSzTx/>
              <a:buFontTx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dust3R可以直接输出图像的point map，将pointmap输入进mlp中得到对应点的3dgs属性(scale,rotation,color)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0E2F8F3-E911-610E-0E96-8F89E1486BD9}"/>
              </a:ext>
            </a:extLst>
          </p:cNvPr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FA7CA-2A75-6C27-EDF1-2803BC44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938674-7496-F071-D784-A3F83A0972C3}"/>
              </a:ext>
            </a:extLst>
          </p:cNvPr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A0E8462-7411-6249-8F69-95CBA1D74C41}"/>
              </a:ext>
            </a:extLst>
          </p:cNvPr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361D4A3-9592-9914-082B-D335E6C7135F}"/>
              </a:ext>
            </a:extLst>
          </p:cNvPr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1DDABBA-3F44-3DE4-3F63-353456B9EA61}"/>
              </a:ext>
            </a:extLst>
          </p:cNvPr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0D15EB04-E308-D43A-1533-B3248E5DD92A}"/>
              </a:ext>
            </a:extLst>
          </p:cNvPr>
          <p:cNvSpPr/>
          <p:nvPr/>
        </p:nvSpPr>
        <p:spPr>
          <a:xfrm>
            <a:off x="-1" y="2368389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B0BE9DE7-9F53-1CD5-6970-37D6E658B7BA}"/>
              </a:ext>
            </a:extLst>
          </p:cNvPr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2C6ED308-F9AF-975E-C800-79FF4997CBE2}"/>
              </a:ext>
            </a:extLst>
          </p:cNvPr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69E9F87-8518-987A-1D9F-AABE15254227}"/>
              </a:ext>
            </a:extLst>
          </p:cNvPr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4D6111CC-16B0-AB6B-4713-6DF626C174C2}"/>
              </a:ext>
            </a:extLst>
          </p:cNvPr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1577B3F-52DB-E964-5733-42BBF791D53E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99C14B3-6426-9DEF-5592-883B8927A179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>
              <a:extLst>
                <a:ext uri="{FF2B5EF4-FFF2-40B4-BE49-F238E27FC236}">
                  <a16:creationId xmlns:a16="http://schemas.microsoft.com/office/drawing/2014/main" id="{E5BD30EB-4FA0-D010-F70A-950E339675C9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D0B37AA-41A8-33C3-FF39-EDFA7DEE48D1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6D86CF5-0445-F97F-1F4F-C12011461730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CDE8089F-4D87-2A6F-717C-9CAA0621EC55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BD2BB6B-CE9B-F573-9428-BFF59936507B}"/>
              </a:ext>
            </a:extLst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A36ADE-A669-592D-B5B6-BEFD3F88831A}"/>
              </a:ext>
            </a:extLst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id="{9A2A11D6-C8DC-14DB-C471-AD6C4A92F371}"/>
              </a:ext>
            </a:extLst>
          </p:cNvPr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D395CA9B-AD01-6BDA-1C47-8EC8C3F6900E}"/>
              </a:ext>
            </a:extLst>
          </p:cNvPr>
          <p:cNvSpPr/>
          <p:nvPr/>
        </p:nvSpPr>
        <p:spPr>
          <a:xfrm>
            <a:off x="5867400" y="243283"/>
            <a:ext cx="2665040" cy="32258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22C66591-1BFF-BF3D-C4F3-22B315778890}"/>
              </a:ext>
            </a:extLst>
          </p:cNvPr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4931F79B-1AC6-B380-4730-555B120D13D6}"/>
              </a:ext>
            </a:extLst>
          </p:cNvPr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B15821E0-8CF2-5003-8C8D-0D5D5254CF98}"/>
              </a:ext>
            </a:extLst>
          </p:cNvPr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499E12C-755D-BFFF-9000-03038AD7B560}"/>
              </a:ext>
            </a:extLst>
          </p:cNvPr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94DFF35-42CF-83F3-0711-88D7582CE3CA}"/>
              </a:ext>
            </a:extLst>
          </p:cNvPr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预期成果</a:t>
            </a: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CDA9F74A-51A2-0FF1-F3FD-B671852D229C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CC1BEA2F-5390-3D56-0099-84C0254E5DFE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27">
              <a:extLst>
                <a:ext uri="{FF2B5EF4-FFF2-40B4-BE49-F238E27FC236}">
                  <a16:creationId xmlns:a16="http://schemas.microsoft.com/office/drawing/2014/main" id="{D190BE87-015A-1FE1-139E-B3B72B114BE3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EBC7A26A-781C-075C-F203-B1690D54BFD3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BF138FBB-BA2C-523A-3354-7EB2AC8AFA26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39">
              <a:extLst>
                <a:ext uri="{FF2B5EF4-FFF2-40B4-BE49-F238E27FC236}">
                  <a16:creationId xmlns:a16="http://schemas.microsoft.com/office/drawing/2014/main" id="{34F9876F-F1D7-E467-141B-9A711F440A77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34983C7-03E8-E4CE-AE3E-5C0B2430D510}"/>
              </a:ext>
            </a:extLst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E79A8D9-A109-7D51-7756-BFE591949BD0}"/>
              </a:ext>
            </a:extLst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0DCA6BFF-7943-C381-2E08-8ECA4C217631}"/>
              </a:ext>
            </a:extLst>
          </p:cNvPr>
          <p:cNvSpPr/>
          <p:nvPr/>
        </p:nvSpPr>
        <p:spPr>
          <a:xfrm>
            <a:off x="2669545" y="2281175"/>
            <a:ext cx="28348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083C807F-7726-575E-71DA-75F40E46EBC5}"/>
              </a:ext>
            </a:extLst>
          </p:cNvPr>
          <p:cNvSpPr/>
          <p:nvPr/>
        </p:nvSpPr>
        <p:spPr>
          <a:xfrm>
            <a:off x="3582901" y="2281175"/>
            <a:ext cx="299829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A7883E5B-7C48-158B-20CF-F8373A8CA4EE}"/>
              </a:ext>
            </a:extLst>
          </p:cNvPr>
          <p:cNvSpPr/>
          <p:nvPr/>
        </p:nvSpPr>
        <p:spPr>
          <a:xfrm>
            <a:off x="6249416" y="2267612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5F5257D-941D-E6AD-50F8-A452C4434361}"/>
              </a:ext>
            </a:extLst>
          </p:cNvPr>
          <p:cNvSpPr txBox="1"/>
          <p:nvPr/>
        </p:nvSpPr>
        <p:spPr>
          <a:xfrm>
            <a:off x="1571521" y="3647370"/>
            <a:ext cx="6724015" cy="1118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关于强烈依赖预定义标签的问题，计划引入开集语义检测解决。先通过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SAM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对输入图像进行分割，再输入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得到不同部分的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text embedding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(768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dim)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。这些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将作为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ground truth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036D491E-B98B-7C32-38FE-15F88DCD1EEB}"/>
              </a:ext>
            </a:extLst>
          </p:cNvPr>
          <p:cNvSpPr/>
          <p:nvPr/>
        </p:nvSpPr>
        <p:spPr>
          <a:xfrm>
            <a:off x="2997800" y="2178880"/>
            <a:ext cx="505329" cy="4940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SAM</a:t>
            </a:r>
            <a:endParaRPr lang="zh-CN" altLang="en-US" sz="1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A1A9692-9357-3777-AA76-B40C2AD8B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506" y="1951949"/>
            <a:ext cx="1195939" cy="90559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9730B35-A19A-C7FE-29A5-DAA116868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19" y="1977864"/>
            <a:ext cx="1185743" cy="905595"/>
          </a:xfrm>
          <a:prstGeom prst="rect">
            <a:avLst/>
          </a:prstGeom>
        </p:spPr>
      </p:pic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EE48B2C7-FCA3-9366-744D-9CC7309429CC}"/>
              </a:ext>
            </a:extLst>
          </p:cNvPr>
          <p:cNvSpPr/>
          <p:nvPr/>
        </p:nvSpPr>
        <p:spPr>
          <a:xfrm>
            <a:off x="5617639" y="2129509"/>
            <a:ext cx="505329" cy="4940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</a:t>
            </a:r>
            <a:endParaRPr lang="zh-CN" altLang="en-US" sz="1000" dirty="0"/>
          </a:p>
        </p:txBody>
      </p:sp>
      <p:sp>
        <p:nvSpPr>
          <p:cNvPr id="49" name="右箭头 14">
            <a:extLst>
              <a:ext uri="{FF2B5EF4-FFF2-40B4-BE49-F238E27FC236}">
                <a16:creationId xmlns:a16="http://schemas.microsoft.com/office/drawing/2014/main" id="{45CC61B8-904B-5B9E-1222-F9388F7DB0C2}"/>
              </a:ext>
            </a:extLst>
          </p:cNvPr>
          <p:cNvSpPr/>
          <p:nvPr/>
        </p:nvSpPr>
        <p:spPr>
          <a:xfrm>
            <a:off x="5224205" y="2275773"/>
            <a:ext cx="299829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BC26BC51-3F38-8DAD-85DF-879453FB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980" y="1890649"/>
            <a:ext cx="1185743" cy="905595"/>
          </a:xfrm>
          <a:prstGeom prst="rect">
            <a:avLst/>
          </a:prstGeom>
        </p:spPr>
      </p:pic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9AE7A97-CEC8-7BE8-433B-15A74C27F3A2}"/>
              </a:ext>
            </a:extLst>
          </p:cNvPr>
          <p:cNvCxnSpPr/>
          <p:nvPr/>
        </p:nvCxnSpPr>
        <p:spPr>
          <a:xfrm flipH="1" flipV="1">
            <a:off x="7596336" y="1490836"/>
            <a:ext cx="216024" cy="688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791E3336-773D-3C1C-0F0C-B0FA5A95451C}"/>
              </a:ext>
            </a:extLst>
          </p:cNvPr>
          <p:cNvSpPr/>
          <p:nvPr/>
        </p:nvSpPr>
        <p:spPr>
          <a:xfrm>
            <a:off x="6948264" y="1218264"/>
            <a:ext cx="1185742" cy="1987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 embedding 1</a:t>
            </a:r>
            <a:endParaRPr lang="zh-CN" altLang="en-US" sz="1000" dirty="0"/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FD13F0B6-9900-32D8-2E4B-5A3E52B5B6C4}"/>
              </a:ext>
            </a:extLst>
          </p:cNvPr>
          <p:cNvCxnSpPr>
            <a:cxnSpLocks/>
          </p:cNvCxnSpPr>
          <p:nvPr/>
        </p:nvCxnSpPr>
        <p:spPr>
          <a:xfrm flipH="1">
            <a:off x="7406851" y="2758914"/>
            <a:ext cx="405509" cy="26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68909A16-A380-53A6-57BD-9A7493FECFFF}"/>
              </a:ext>
            </a:extLst>
          </p:cNvPr>
          <p:cNvSpPr/>
          <p:nvPr/>
        </p:nvSpPr>
        <p:spPr>
          <a:xfrm>
            <a:off x="6813979" y="3088784"/>
            <a:ext cx="1185743" cy="198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 Embedding 2</a:t>
            </a:r>
            <a:endParaRPr lang="zh-CN" altLang="en-US" sz="1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127416-E683-421C-68FE-8338FD1F50B1}"/>
              </a:ext>
            </a:extLst>
          </p:cNvPr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201559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A108A-3AAD-122F-CA4F-4B080A74B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73D5E4C-6287-5837-DB2E-6E23F8D45618}"/>
              </a:ext>
            </a:extLst>
          </p:cNvPr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547103E-DEA7-CA13-A019-E7F1D5D88D2B}"/>
              </a:ext>
            </a:extLst>
          </p:cNvPr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76A7CFA-BC9E-667D-AFD4-5E6F25E61AFE}"/>
              </a:ext>
            </a:extLst>
          </p:cNvPr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8B790A8-1F18-1B84-E65A-742FB5E43917}"/>
              </a:ext>
            </a:extLst>
          </p:cNvPr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08F517C-AF6B-3C17-ADCD-316B2CDCFC2E}"/>
              </a:ext>
            </a:extLst>
          </p:cNvPr>
          <p:cNvSpPr/>
          <p:nvPr/>
        </p:nvSpPr>
        <p:spPr>
          <a:xfrm>
            <a:off x="-1" y="2368389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7C45CCA9-EBD3-48EF-CE49-B9C39E924115}"/>
              </a:ext>
            </a:extLst>
          </p:cNvPr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52851B5B-52C0-4DC5-C167-8B2E7FFA68D4}"/>
              </a:ext>
            </a:extLst>
          </p:cNvPr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5D08039-015E-DD54-079B-26893B50DA91}"/>
              </a:ext>
            </a:extLst>
          </p:cNvPr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B511CE1B-842A-624C-0864-827AB9F630C4}"/>
              </a:ext>
            </a:extLst>
          </p:cNvPr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EA53CEC-B4D0-2D54-80B6-925AF167A7E7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4894895-8F38-3C01-1290-BD954F582136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>
              <a:extLst>
                <a:ext uri="{FF2B5EF4-FFF2-40B4-BE49-F238E27FC236}">
                  <a16:creationId xmlns:a16="http://schemas.microsoft.com/office/drawing/2014/main" id="{7C25CD34-8C99-6C6E-96E1-7FD4B74B47D6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AD21767-2B5E-E66A-8FC8-27E414D7B667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06F7F8D-28BD-1589-9B86-0D6A9E8FB017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8B77C2D9-4832-78AF-93D7-D98C5FE063B1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B455865-E789-A921-2530-2FCB70641B9D}"/>
              </a:ext>
            </a:extLst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F4D61DD-E38F-8E85-9C97-C540C672A3E2}"/>
              </a:ext>
            </a:extLst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id="{A390AA69-F6AC-FAE6-D178-063578412C77}"/>
              </a:ext>
            </a:extLst>
          </p:cNvPr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ED083DCD-A3C0-223B-0382-5103255C8E7B}"/>
              </a:ext>
            </a:extLst>
          </p:cNvPr>
          <p:cNvSpPr/>
          <p:nvPr/>
        </p:nvSpPr>
        <p:spPr>
          <a:xfrm>
            <a:off x="5867400" y="243283"/>
            <a:ext cx="2665040" cy="32258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647BE3D3-2923-AB30-E46C-F822BD7A3AE4}"/>
              </a:ext>
            </a:extLst>
          </p:cNvPr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530D2FD4-1AEC-2C36-E971-AA23927C5A09}"/>
              </a:ext>
            </a:extLst>
          </p:cNvPr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88DB4D66-2041-04AF-C230-917A0D61FA52}"/>
              </a:ext>
            </a:extLst>
          </p:cNvPr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8EE8A95E-44A7-9A41-0A1D-D0C3CF4984CA}"/>
              </a:ext>
            </a:extLst>
          </p:cNvPr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B17A7BA-C518-3F97-011E-AF50BCD96770}"/>
              </a:ext>
            </a:extLst>
          </p:cNvPr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预期成果</a:t>
            </a: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093A2F0E-7A98-1362-D8DD-E5A166BDF7FB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AB51FEEC-A108-9D41-A091-E2850820E062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27">
              <a:extLst>
                <a:ext uri="{FF2B5EF4-FFF2-40B4-BE49-F238E27FC236}">
                  <a16:creationId xmlns:a16="http://schemas.microsoft.com/office/drawing/2014/main" id="{A8D95916-FC42-C6F8-F2F3-02E1D5255DC2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F546239-289C-206B-2048-2A369497022A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44FDC54-1B09-14BD-C90D-4135815F62C0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39">
              <a:extLst>
                <a:ext uri="{FF2B5EF4-FFF2-40B4-BE49-F238E27FC236}">
                  <a16:creationId xmlns:a16="http://schemas.microsoft.com/office/drawing/2014/main" id="{519E7581-CC40-0A25-FAB7-EFEEF700F00A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49BF26E-1FA1-2148-5477-1F1DD0E8D4D6}"/>
              </a:ext>
            </a:extLst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D37B029-FCCC-5785-7C69-FA4363C86972}"/>
              </a:ext>
            </a:extLst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Rectangle 66">
            <a:extLst>
              <a:ext uri="{FF2B5EF4-FFF2-40B4-BE49-F238E27FC236}">
                <a16:creationId xmlns:a16="http://schemas.microsoft.com/office/drawing/2014/main" id="{9005C684-1C97-BD4C-A777-0CF8EF3B5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741" y="2178881"/>
            <a:ext cx="449694" cy="2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/>
              <a:t>  </a:t>
            </a:r>
            <a:r>
              <a:rPr lang="en-US" altLang="zh-CN" b="1" dirty="0"/>
              <a:t>....</a:t>
            </a:r>
            <a:r>
              <a:rPr lang="zh-CN" altLang="en-US" b="1" dirty="0"/>
              <a:t>     </a:t>
            </a: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78968D7C-917D-093A-F65D-43D9867A63EE}"/>
              </a:ext>
            </a:extLst>
          </p:cNvPr>
          <p:cNvSpPr/>
          <p:nvPr/>
        </p:nvSpPr>
        <p:spPr>
          <a:xfrm>
            <a:off x="2669545" y="2281175"/>
            <a:ext cx="28348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2180BD13-C23D-3A32-82C4-69F1F14B123F}"/>
              </a:ext>
            </a:extLst>
          </p:cNvPr>
          <p:cNvSpPr/>
          <p:nvPr/>
        </p:nvSpPr>
        <p:spPr>
          <a:xfrm>
            <a:off x="3999986" y="2289335"/>
            <a:ext cx="300824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4498B788-1486-68E9-E6E9-F39EEFD79ACF}"/>
              </a:ext>
            </a:extLst>
          </p:cNvPr>
          <p:cNvSpPr/>
          <p:nvPr/>
        </p:nvSpPr>
        <p:spPr>
          <a:xfrm>
            <a:off x="5510969" y="2267068"/>
            <a:ext cx="324241" cy="165778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6D4C20FC-74CF-662B-4A70-1DDE4EC1FC8B}"/>
              </a:ext>
            </a:extLst>
          </p:cNvPr>
          <p:cNvSpPr/>
          <p:nvPr/>
        </p:nvSpPr>
        <p:spPr>
          <a:xfrm>
            <a:off x="6843443" y="2281175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2">
            <a:extLst>
              <a:ext uri="{FF2B5EF4-FFF2-40B4-BE49-F238E27FC236}">
                <a16:creationId xmlns:a16="http://schemas.microsoft.com/office/drawing/2014/main" id="{137A29A3-E3BA-1F23-E4F3-2262DFF8C5B1}"/>
              </a:ext>
            </a:extLst>
          </p:cNvPr>
          <p:cNvSpPr/>
          <p:nvPr/>
        </p:nvSpPr>
        <p:spPr>
          <a:xfrm>
            <a:off x="4456130" y="1846919"/>
            <a:ext cx="949069" cy="111887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Embedding</a:t>
            </a:r>
          </a:p>
          <a:p>
            <a:pPr algn="ctr"/>
            <a:r>
              <a:rPr lang="en-US" altLang="zh-CN" sz="1000" dirty="0"/>
              <a:t>Feature Map</a:t>
            </a:r>
            <a:endParaRPr lang="zh-CN" altLang="en-US" sz="10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6391DC2-F49E-6DCF-9249-02467411CEF5}"/>
              </a:ext>
            </a:extLst>
          </p:cNvPr>
          <p:cNvSpPr txBox="1"/>
          <p:nvPr/>
        </p:nvSpPr>
        <p:spPr>
          <a:xfrm>
            <a:off x="1572911" y="3739824"/>
            <a:ext cx="6724015" cy="1118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关于训练：对于输入的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 gaussian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点，除了原本的属性再加上一个低维度的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emdedding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，通过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3dgs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的可微分渲染器渲染得到最终的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emdebbing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map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，再通过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decoder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解码出对应像素的高维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 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。用之前得到的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ground truth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与渲染得到的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 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训练优化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decoder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 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886BCA2-B231-46B1-1485-1CF95DF3FEF4}"/>
              </a:ext>
            </a:extLst>
          </p:cNvPr>
          <p:cNvSpPr/>
          <p:nvPr/>
        </p:nvSpPr>
        <p:spPr>
          <a:xfrm>
            <a:off x="1459196" y="668000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B521BE-DA35-F475-69D9-35F5FEECF278}"/>
              </a:ext>
            </a:extLst>
          </p:cNvPr>
          <p:cNvSpPr/>
          <p:nvPr/>
        </p:nvSpPr>
        <p:spPr>
          <a:xfrm>
            <a:off x="1459196" y="920095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δ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AF87DF-8747-B74D-0040-2FD1F564A039}"/>
              </a:ext>
            </a:extLst>
          </p:cNvPr>
          <p:cNvSpPr/>
          <p:nvPr/>
        </p:nvSpPr>
        <p:spPr>
          <a:xfrm>
            <a:off x="1459195" y="1183900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5D42368-5611-31A0-4B20-3680123B3820}"/>
              </a:ext>
            </a:extLst>
          </p:cNvPr>
          <p:cNvSpPr/>
          <p:nvPr/>
        </p:nvSpPr>
        <p:spPr>
          <a:xfrm>
            <a:off x="1459195" y="1443632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D95C78-46B8-F01B-6408-B852EE97B394}"/>
              </a:ext>
            </a:extLst>
          </p:cNvPr>
          <p:cNvSpPr/>
          <p:nvPr/>
        </p:nvSpPr>
        <p:spPr>
          <a:xfrm>
            <a:off x="1459195" y="1695727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6548D52-31D6-A833-6980-BFE92270189C}"/>
              </a:ext>
            </a:extLst>
          </p:cNvPr>
          <p:cNvSpPr/>
          <p:nvPr/>
        </p:nvSpPr>
        <p:spPr>
          <a:xfrm>
            <a:off x="1459194" y="1959532"/>
            <a:ext cx="194357" cy="2160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99F8E8F-7658-8B59-9075-52AB82BCA996}"/>
              </a:ext>
            </a:extLst>
          </p:cNvPr>
          <p:cNvSpPr/>
          <p:nvPr/>
        </p:nvSpPr>
        <p:spPr>
          <a:xfrm>
            <a:off x="1459193" y="2232937"/>
            <a:ext cx="194357" cy="2160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FACD101-2B93-2B9B-64B2-E8627225C005}"/>
              </a:ext>
            </a:extLst>
          </p:cNvPr>
          <p:cNvSpPr/>
          <p:nvPr/>
        </p:nvSpPr>
        <p:spPr>
          <a:xfrm>
            <a:off x="1460892" y="2532813"/>
            <a:ext cx="194357" cy="2160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右大括号 39">
            <a:extLst>
              <a:ext uri="{FF2B5EF4-FFF2-40B4-BE49-F238E27FC236}">
                <a16:creationId xmlns:a16="http://schemas.microsoft.com/office/drawing/2014/main" id="{13134595-0EBC-E4A8-A519-2FB6C1F71486}"/>
              </a:ext>
            </a:extLst>
          </p:cNvPr>
          <p:cNvSpPr/>
          <p:nvPr/>
        </p:nvSpPr>
        <p:spPr>
          <a:xfrm>
            <a:off x="1789493" y="1991319"/>
            <a:ext cx="127142" cy="7374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345BADA-E799-7BD1-B123-84AAFAB4DD53}"/>
              </a:ext>
            </a:extLst>
          </p:cNvPr>
          <p:cNvSpPr txBox="1"/>
          <p:nvPr/>
        </p:nvSpPr>
        <p:spPr>
          <a:xfrm>
            <a:off x="1935598" y="2076131"/>
            <a:ext cx="7949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Low dim</a:t>
            </a:r>
          </a:p>
          <a:p>
            <a:r>
              <a:rPr lang="en-US" altLang="zh-CN" sz="1000" dirty="0"/>
              <a:t>Semantic</a:t>
            </a:r>
          </a:p>
          <a:p>
            <a:r>
              <a:rPr lang="en-US" altLang="zh-CN" sz="1000" dirty="0"/>
              <a:t>embedding</a:t>
            </a:r>
            <a:endParaRPr lang="zh-CN" altLang="en-US" sz="1000" dirty="0"/>
          </a:p>
        </p:txBody>
      </p:sp>
      <p:sp>
        <p:nvSpPr>
          <p:cNvPr id="42" name="右大括号 41">
            <a:extLst>
              <a:ext uri="{FF2B5EF4-FFF2-40B4-BE49-F238E27FC236}">
                <a16:creationId xmlns:a16="http://schemas.microsoft.com/office/drawing/2014/main" id="{D56ABF99-4C4F-2DEA-0E35-7A01AC02E888}"/>
              </a:ext>
            </a:extLst>
          </p:cNvPr>
          <p:cNvSpPr/>
          <p:nvPr/>
        </p:nvSpPr>
        <p:spPr>
          <a:xfrm>
            <a:off x="1789492" y="726010"/>
            <a:ext cx="160507" cy="1185741"/>
          </a:xfrm>
          <a:prstGeom prst="righ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6EA9B3E-221B-F137-01EE-9BE7EFC50353}"/>
              </a:ext>
            </a:extLst>
          </p:cNvPr>
          <p:cNvSpPr txBox="1"/>
          <p:nvPr/>
        </p:nvSpPr>
        <p:spPr>
          <a:xfrm>
            <a:off x="1974951" y="1129604"/>
            <a:ext cx="85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3d gaussian attribute</a:t>
            </a:r>
            <a:endParaRPr lang="zh-CN" altLang="en-US" sz="10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91AC323-A98A-72FE-0920-F1ECB619D4AF}"/>
              </a:ext>
            </a:extLst>
          </p:cNvPr>
          <p:cNvSpPr/>
          <p:nvPr/>
        </p:nvSpPr>
        <p:spPr>
          <a:xfrm>
            <a:off x="7356601" y="1740053"/>
            <a:ext cx="194357" cy="2160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F45CC6F-7B69-1C81-9457-30D319A83CB0}"/>
              </a:ext>
            </a:extLst>
          </p:cNvPr>
          <p:cNvSpPr/>
          <p:nvPr/>
        </p:nvSpPr>
        <p:spPr>
          <a:xfrm>
            <a:off x="7356600" y="2013458"/>
            <a:ext cx="194357" cy="2160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EF64B8D-4E68-9937-F270-C6C41FB3C071}"/>
              </a:ext>
            </a:extLst>
          </p:cNvPr>
          <p:cNvSpPr/>
          <p:nvPr/>
        </p:nvSpPr>
        <p:spPr>
          <a:xfrm>
            <a:off x="7357010" y="2443308"/>
            <a:ext cx="194357" cy="2160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F7CF933-C0BB-415B-6B58-E4BFC84FBBC3}"/>
              </a:ext>
            </a:extLst>
          </p:cNvPr>
          <p:cNvSpPr/>
          <p:nvPr/>
        </p:nvSpPr>
        <p:spPr>
          <a:xfrm>
            <a:off x="7356599" y="2716018"/>
            <a:ext cx="194357" cy="2160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梯形 53">
            <a:extLst>
              <a:ext uri="{FF2B5EF4-FFF2-40B4-BE49-F238E27FC236}">
                <a16:creationId xmlns:a16="http://schemas.microsoft.com/office/drawing/2014/main" id="{E9B55BB4-49B3-45F9-6C37-7DAB0C49E68D}"/>
              </a:ext>
            </a:extLst>
          </p:cNvPr>
          <p:cNvSpPr/>
          <p:nvPr/>
        </p:nvSpPr>
        <p:spPr>
          <a:xfrm rot="16200000">
            <a:off x="6012681" y="2048444"/>
            <a:ext cx="665130" cy="628141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54ED905-A447-D9D0-4E50-D07551EA7BC4}"/>
              </a:ext>
            </a:extLst>
          </p:cNvPr>
          <p:cNvSpPr txBox="1"/>
          <p:nvPr/>
        </p:nvSpPr>
        <p:spPr>
          <a:xfrm>
            <a:off x="6007826" y="2204949"/>
            <a:ext cx="698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decoder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6" name="右大括号 55">
            <a:extLst>
              <a:ext uri="{FF2B5EF4-FFF2-40B4-BE49-F238E27FC236}">
                <a16:creationId xmlns:a16="http://schemas.microsoft.com/office/drawing/2014/main" id="{E4A1E569-3CDE-2923-7FDD-3DBB66DF3B2B}"/>
              </a:ext>
            </a:extLst>
          </p:cNvPr>
          <p:cNvSpPr/>
          <p:nvPr/>
        </p:nvSpPr>
        <p:spPr>
          <a:xfrm>
            <a:off x="7673598" y="1721041"/>
            <a:ext cx="228785" cy="1185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31CF197-35A6-D618-C5F6-5E67B4AAF056}"/>
              </a:ext>
            </a:extLst>
          </p:cNvPr>
          <p:cNvSpPr txBox="1"/>
          <p:nvPr/>
        </p:nvSpPr>
        <p:spPr>
          <a:xfrm>
            <a:off x="7837755" y="2029949"/>
            <a:ext cx="7806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High dim</a:t>
            </a:r>
          </a:p>
          <a:p>
            <a:r>
              <a:rPr lang="en-US" altLang="zh-CN" sz="1000" dirty="0"/>
              <a:t>CLIP</a:t>
            </a:r>
          </a:p>
          <a:p>
            <a:r>
              <a:rPr lang="en-US" altLang="zh-CN" sz="1000" dirty="0"/>
              <a:t>embedding</a:t>
            </a:r>
            <a:endParaRPr lang="zh-CN" altLang="en-US" sz="10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178A4F78-622E-F0E0-9971-39E468F58CC1}"/>
              </a:ext>
            </a:extLst>
          </p:cNvPr>
          <p:cNvSpPr/>
          <p:nvPr/>
        </p:nvSpPr>
        <p:spPr>
          <a:xfrm>
            <a:off x="2997800" y="2067544"/>
            <a:ext cx="949069" cy="605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Volume rendering</a:t>
            </a:r>
            <a:endParaRPr lang="zh-CN" altLang="en-US" sz="10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BF03803-6F3E-0E66-8C59-C5A6F94E56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5" y="798309"/>
            <a:ext cx="2143810" cy="574726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3937EA5-E302-0F9F-FFF3-E361252840FA}"/>
              </a:ext>
            </a:extLst>
          </p:cNvPr>
          <p:cNvCxnSpPr>
            <a:stCxn id="60" idx="0"/>
            <a:endCxn id="16" idx="2"/>
          </p:cNvCxnSpPr>
          <p:nvPr/>
        </p:nvCxnSpPr>
        <p:spPr>
          <a:xfrm flipV="1">
            <a:off x="3472335" y="1373035"/>
            <a:ext cx="1180965" cy="69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00E70269-4D74-1545-51AE-D464E1A14176}"/>
              </a:ext>
            </a:extLst>
          </p:cNvPr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6007407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11E6-5661-955C-AA25-EB43125C0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42E5E49-B193-B533-6031-6DDD2FB9706B}"/>
              </a:ext>
            </a:extLst>
          </p:cNvPr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9AFC5C8-C80F-2EE8-EA41-C62F8DEBDA13}"/>
              </a:ext>
            </a:extLst>
          </p:cNvPr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E115D4B-39E4-76D8-DD89-B4CA124A4A6B}"/>
              </a:ext>
            </a:extLst>
          </p:cNvPr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865078E-0C30-8DE0-B077-00B1F8F1316E}"/>
              </a:ext>
            </a:extLst>
          </p:cNvPr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32848C8C-6B66-5B9B-5389-F12A280F31F4}"/>
              </a:ext>
            </a:extLst>
          </p:cNvPr>
          <p:cNvSpPr/>
          <p:nvPr/>
        </p:nvSpPr>
        <p:spPr>
          <a:xfrm>
            <a:off x="-1" y="2368389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71B0FF8D-56B4-5C28-029C-2F922E8ED4E5}"/>
              </a:ext>
            </a:extLst>
          </p:cNvPr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17951924-628A-D96A-1D07-EECB223EC017}"/>
              </a:ext>
            </a:extLst>
          </p:cNvPr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57C3F90-F606-75EE-B4B8-5E34E50D845A}"/>
              </a:ext>
            </a:extLst>
          </p:cNvPr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84DEF417-F1F3-ACE2-50BD-C8982309A404}"/>
              </a:ext>
            </a:extLst>
          </p:cNvPr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814B09D-ACBF-B672-097B-7D1861ED2E96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E940B42-B275-7508-42A0-BDFFBBF016AC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>
              <a:extLst>
                <a:ext uri="{FF2B5EF4-FFF2-40B4-BE49-F238E27FC236}">
                  <a16:creationId xmlns:a16="http://schemas.microsoft.com/office/drawing/2014/main" id="{34FE86BD-1742-4B6E-340E-0EE9FEABC6C5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EBB6209-2FD3-90BC-0FF6-408265216294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70F6A71-1E81-ADD7-1DCE-617DE7B5FBA2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EC88E6DF-34FB-7D72-BF87-2C27C32C5E23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DFE65E3-FB6A-CFE5-26D4-C2F278F326D6}"/>
              </a:ext>
            </a:extLst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07560B9-A90C-28DB-9B79-78E0620B6EA5}"/>
              </a:ext>
            </a:extLst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id="{B26B9FD4-3FA6-9C79-D8D5-E856BC1B8956}"/>
              </a:ext>
            </a:extLst>
          </p:cNvPr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6D0366DE-36A8-0C3C-F54A-D7EB6761556B}"/>
              </a:ext>
            </a:extLst>
          </p:cNvPr>
          <p:cNvSpPr/>
          <p:nvPr/>
        </p:nvSpPr>
        <p:spPr>
          <a:xfrm>
            <a:off x="5867400" y="243283"/>
            <a:ext cx="2665040" cy="32258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8D8CEF3-D7F3-80D5-6CCE-C6F7964BC9B0}"/>
              </a:ext>
            </a:extLst>
          </p:cNvPr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35DA99EC-E53D-1BDD-99E6-A31F6427591B}"/>
              </a:ext>
            </a:extLst>
          </p:cNvPr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235C98BD-195C-D5D8-BEE0-8FDB67FE73BC}"/>
              </a:ext>
            </a:extLst>
          </p:cNvPr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636436CE-7FBA-10F8-09BE-8C7B593EEDF6}"/>
              </a:ext>
            </a:extLst>
          </p:cNvPr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B7F50B9-F06B-B67E-769A-8B5144F308FB}"/>
              </a:ext>
            </a:extLst>
          </p:cNvPr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预期成果</a:t>
            </a: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F4F82924-7C0A-6562-D4C0-DFE3DE5F4564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572365A9-B02B-2A3B-CA72-E9F0926499CD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27">
              <a:extLst>
                <a:ext uri="{FF2B5EF4-FFF2-40B4-BE49-F238E27FC236}">
                  <a16:creationId xmlns:a16="http://schemas.microsoft.com/office/drawing/2014/main" id="{1917DB6F-608C-56DA-38FD-D848C7E2B949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29183528-ABC2-9771-7F96-BD163D44236A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225CC03D-26AD-7F38-9EA7-AB2F56781592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39">
              <a:extLst>
                <a:ext uri="{FF2B5EF4-FFF2-40B4-BE49-F238E27FC236}">
                  <a16:creationId xmlns:a16="http://schemas.microsoft.com/office/drawing/2014/main" id="{260EAE3A-E419-E82E-FBAB-D9DEA1C02956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90F8CCD-2A79-2CC1-8D1F-2E9B7DAAAC5C}"/>
              </a:ext>
            </a:extLst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F46DA2B-3542-74B5-7AF0-CC7CF43B800F}"/>
              </a:ext>
            </a:extLst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Rectangle 66">
            <a:extLst>
              <a:ext uri="{FF2B5EF4-FFF2-40B4-BE49-F238E27FC236}">
                <a16:creationId xmlns:a16="http://schemas.microsoft.com/office/drawing/2014/main" id="{236AE8AC-002A-F9F9-90CF-BF30593F5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3627" y="1616928"/>
            <a:ext cx="4465723" cy="25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5CA09A-608C-56A5-69F4-BAE25C9A7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195" y="962769"/>
            <a:ext cx="911173" cy="858893"/>
          </a:xfrm>
          <a:prstGeom prst="rect">
            <a:avLst/>
          </a:prstGeom>
        </p:spPr>
      </p:pic>
      <p:sp>
        <p:nvSpPr>
          <p:cNvPr id="7" name="矩形: 圆角 32">
            <a:extLst>
              <a:ext uri="{FF2B5EF4-FFF2-40B4-BE49-F238E27FC236}">
                <a16:creationId xmlns:a16="http://schemas.microsoft.com/office/drawing/2014/main" id="{354AF0CE-ADDE-562C-277A-FFC29AFD8514}"/>
              </a:ext>
            </a:extLst>
          </p:cNvPr>
          <p:cNvSpPr/>
          <p:nvPr/>
        </p:nvSpPr>
        <p:spPr>
          <a:xfrm>
            <a:off x="3131840" y="858994"/>
            <a:ext cx="790431" cy="111887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Scene gaussian</a:t>
            </a:r>
            <a:endParaRPr lang="zh-CN" altLang="en-US" sz="1200" dirty="0"/>
          </a:p>
        </p:txBody>
      </p:sp>
      <p:sp>
        <p:nvSpPr>
          <p:cNvPr id="12" name="右箭头 33">
            <a:extLst>
              <a:ext uri="{FF2B5EF4-FFF2-40B4-BE49-F238E27FC236}">
                <a16:creationId xmlns:a16="http://schemas.microsoft.com/office/drawing/2014/main" id="{62E74F87-E51B-211A-D66E-A0F6B59E83DA}"/>
              </a:ext>
            </a:extLst>
          </p:cNvPr>
          <p:cNvSpPr/>
          <p:nvPr/>
        </p:nvSpPr>
        <p:spPr>
          <a:xfrm>
            <a:off x="4021827" y="1384004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86A7E1-9A56-6AC0-8C2C-088581F05B4E}"/>
              </a:ext>
            </a:extLst>
          </p:cNvPr>
          <p:cNvSpPr txBox="1"/>
          <p:nvPr/>
        </p:nvSpPr>
        <p:spPr>
          <a:xfrm>
            <a:off x="3848997" y="1019751"/>
            <a:ext cx="818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稀疏体素化</a:t>
            </a:r>
            <a:endParaRPr lang="en-US" altLang="zh-CN" sz="1000" dirty="0"/>
          </a:p>
          <a:p>
            <a:r>
              <a:rPr lang="en-US" altLang="zh-CN" sz="1000" dirty="0"/>
              <a:t>     (SVO)</a:t>
            </a:r>
            <a:endParaRPr lang="zh-CN" altLang="en-US" sz="1000" dirty="0"/>
          </a:p>
        </p:txBody>
      </p:sp>
      <p:sp>
        <p:nvSpPr>
          <p:cNvPr id="16" name="右箭头 33">
            <a:extLst>
              <a:ext uri="{FF2B5EF4-FFF2-40B4-BE49-F238E27FC236}">
                <a16:creationId xmlns:a16="http://schemas.microsoft.com/office/drawing/2014/main" id="{7A6ABFAD-2BBA-4491-8754-732201B7CB30}"/>
              </a:ext>
            </a:extLst>
          </p:cNvPr>
          <p:cNvSpPr/>
          <p:nvPr/>
        </p:nvSpPr>
        <p:spPr>
          <a:xfrm>
            <a:off x="5694148" y="1324035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32">
            <a:extLst>
              <a:ext uri="{FF2B5EF4-FFF2-40B4-BE49-F238E27FC236}">
                <a16:creationId xmlns:a16="http://schemas.microsoft.com/office/drawing/2014/main" id="{8B0B3190-1953-D11A-242C-0C9161905E4F}"/>
              </a:ext>
            </a:extLst>
          </p:cNvPr>
          <p:cNvSpPr/>
          <p:nvPr/>
        </p:nvSpPr>
        <p:spPr>
          <a:xfrm>
            <a:off x="6314155" y="884536"/>
            <a:ext cx="911173" cy="1142445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分区生成不同层次的高斯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59577A0-BE2C-413E-54BD-8CB2F14EDF11}"/>
              </a:ext>
            </a:extLst>
          </p:cNvPr>
          <p:cNvSpPr txBox="1"/>
          <p:nvPr/>
        </p:nvSpPr>
        <p:spPr>
          <a:xfrm>
            <a:off x="1610792" y="1167409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Offline Stage: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062D295-4858-1C03-1DAD-836F7F005B10}"/>
              </a:ext>
            </a:extLst>
          </p:cNvPr>
          <p:cNvSpPr txBox="1"/>
          <p:nvPr/>
        </p:nvSpPr>
        <p:spPr>
          <a:xfrm>
            <a:off x="1547664" y="2814557"/>
            <a:ext cx="1430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Online Stage:</a:t>
            </a:r>
            <a:endParaRPr lang="zh-CN" altLang="en-US" dirty="0"/>
          </a:p>
        </p:txBody>
      </p:sp>
      <p:pic>
        <p:nvPicPr>
          <p:cNvPr id="26" name="图形 25" descr="摄像机">
            <a:extLst>
              <a:ext uri="{FF2B5EF4-FFF2-40B4-BE49-F238E27FC236}">
                <a16:creationId xmlns:a16="http://schemas.microsoft.com/office/drawing/2014/main" id="{C691C8F0-5DBA-F59D-58F1-BB17CE8C6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7927" y="2793855"/>
            <a:ext cx="458580" cy="45858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FB0D01D-045C-C6BB-E6A7-89FF05121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997" y="2578579"/>
            <a:ext cx="911173" cy="858893"/>
          </a:xfrm>
          <a:prstGeom prst="rect">
            <a:avLst/>
          </a:prstGeom>
        </p:spPr>
      </p:pic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175D00B-1C14-2FF4-5E5C-D9944F60D46B}"/>
              </a:ext>
            </a:extLst>
          </p:cNvPr>
          <p:cNvCxnSpPr/>
          <p:nvPr/>
        </p:nvCxnSpPr>
        <p:spPr>
          <a:xfrm flipV="1">
            <a:off x="3436507" y="2999223"/>
            <a:ext cx="585320" cy="9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右箭头 33">
            <a:extLst>
              <a:ext uri="{FF2B5EF4-FFF2-40B4-BE49-F238E27FC236}">
                <a16:creationId xmlns:a16="http://schemas.microsoft.com/office/drawing/2014/main" id="{2A44992C-D264-CC4A-5355-088C9B0809A9}"/>
              </a:ext>
            </a:extLst>
          </p:cNvPr>
          <p:cNvSpPr/>
          <p:nvPr/>
        </p:nvSpPr>
        <p:spPr>
          <a:xfrm>
            <a:off x="4895578" y="2911573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60AED714-3ED6-4119-786F-6576A191C344}"/>
              </a:ext>
            </a:extLst>
          </p:cNvPr>
          <p:cNvSpPr/>
          <p:nvPr/>
        </p:nvSpPr>
        <p:spPr>
          <a:xfrm>
            <a:off x="5435513" y="2656986"/>
            <a:ext cx="949069" cy="605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选择合适的</a:t>
            </a:r>
            <a:r>
              <a:rPr lang="en-US" altLang="zh-CN" sz="1000" dirty="0"/>
              <a:t>LOD</a:t>
            </a:r>
            <a:r>
              <a:rPr lang="zh-CN" altLang="en-US" sz="1000" dirty="0"/>
              <a:t>渲染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A23741F-8DE6-8696-6714-7A89FB985C64}"/>
              </a:ext>
            </a:extLst>
          </p:cNvPr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054962A-927E-6F06-A20B-1C9717F6E881}"/>
              </a:ext>
            </a:extLst>
          </p:cNvPr>
          <p:cNvSpPr txBox="1"/>
          <p:nvPr/>
        </p:nvSpPr>
        <p:spPr>
          <a:xfrm>
            <a:off x="1610792" y="3939108"/>
            <a:ext cx="782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引入图形学的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机制，首先在离线阶段对场景体素化，然后对不同区域生成不同层次的高斯，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为最精细，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的高斯数量只有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的一半，以此类推，生成到指定层数即可。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然后在在线渲染阶段，目标区域根据当前到摄像机之间的距离或者其他标准，选中合适的层级高斯进行渲染。</a:t>
            </a:r>
          </a:p>
        </p:txBody>
      </p:sp>
    </p:spTree>
    <p:extLst>
      <p:ext uri="{BB962C8B-B14F-4D97-AF65-F5344CB8AC3E}">
        <p14:creationId xmlns:p14="http://schemas.microsoft.com/office/powerpoint/2010/main" val="2484845006"/>
      </p:ext>
    </p:extLst>
  </p:cSld>
  <p:clrMapOvr>
    <a:masterClrMapping/>
  </p:clrMapOvr>
  <p:transition spd="slow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807.白色网页式毕业答辩动态PPT模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963</Words>
  <Application>Microsoft Office PowerPoint</Application>
  <PresentationFormat>自定义</PresentationFormat>
  <Paragraphs>147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Meiryo</vt:lpstr>
      <vt:lpstr>MS PGothic</vt:lpstr>
      <vt:lpstr>等线</vt:lpstr>
      <vt:lpstr>微软雅黑</vt:lpstr>
      <vt:lpstr>Arial</vt:lpstr>
      <vt:lpstr>Calibri</vt:lpstr>
      <vt:lpstr>Impact</vt:lpstr>
      <vt:lpstr>Times New Roman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蓝色网页毕业答辩</dc:title>
  <dc:creator>第一PPT</dc:creator>
  <cp:keywords>www.1ppt.com</cp:keywords>
  <dc:description>www.1ppt.com</dc:description>
  <cp:lastModifiedBy>T204613</cp:lastModifiedBy>
  <cp:revision>382</cp:revision>
  <dcterms:created xsi:type="dcterms:W3CDTF">2016-02-19T15:24:00Z</dcterms:created>
  <dcterms:modified xsi:type="dcterms:W3CDTF">2026-01-14T06:46:04Z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E2A9D829882546CE8BA978FE2CBE8A70</vt:lpwstr>
  </property>
</Properties>
</file>